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312" r:id="rId3"/>
    <p:sldId id="311" r:id="rId4"/>
    <p:sldId id="313" r:id="rId5"/>
    <p:sldId id="314" r:id="rId6"/>
    <p:sldId id="315" r:id="rId7"/>
    <p:sldId id="316" r:id="rId8"/>
    <p:sldId id="318" r:id="rId9"/>
    <p:sldId id="319" r:id="rId10"/>
    <p:sldId id="32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63"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E4584-1CBB-5609-FA41-93D154BBA0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CFB12C-1EAA-300D-81FF-596DA44512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A27F4B-244F-4C41-7166-7FFD78E1A29A}"/>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5" name="Footer Placeholder 4">
            <a:extLst>
              <a:ext uri="{FF2B5EF4-FFF2-40B4-BE49-F238E27FC236}">
                <a16:creationId xmlns:a16="http://schemas.microsoft.com/office/drawing/2014/main" id="{BFB95A37-C6C5-2AF1-11F7-3E97169AE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F8D4A-3789-3FE6-7563-9BF526EF8DB7}"/>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833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3C33-523D-C1D5-3E27-3FE92769BB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FAD3A9-C27A-2382-0E6C-C958C4BB1C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CED04-9D70-9F71-E3E3-0CA199CCA936}"/>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5" name="Footer Placeholder 4">
            <a:extLst>
              <a:ext uri="{FF2B5EF4-FFF2-40B4-BE49-F238E27FC236}">
                <a16:creationId xmlns:a16="http://schemas.microsoft.com/office/drawing/2014/main" id="{623A7BA9-912E-9A9C-485A-D9A899CC4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E8E3E-F481-53D5-F23C-5408BEFCA1A9}"/>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1906016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23BE1B-8CA1-97C9-39C0-B58645A156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78C1D8-B15D-FD5C-3D16-2BD6746DD9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188C5-E600-54C0-7A91-CC462E74C1F6}"/>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5" name="Footer Placeholder 4">
            <a:extLst>
              <a:ext uri="{FF2B5EF4-FFF2-40B4-BE49-F238E27FC236}">
                <a16:creationId xmlns:a16="http://schemas.microsoft.com/office/drawing/2014/main" id="{690220CB-C6DA-C0FF-8586-00A927AD7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FDDD6-0483-1254-E358-A72D7E377465}"/>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197454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3980-9C07-C14C-984E-2942124880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1BDF10-B2A1-56B0-FCEE-F7E708B0E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053933-5905-6EEB-2C1C-A8FC23DC016D}"/>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5" name="Footer Placeholder 4">
            <a:extLst>
              <a:ext uri="{FF2B5EF4-FFF2-40B4-BE49-F238E27FC236}">
                <a16:creationId xmlns:a16="http://schemas.microsoft.com/office/drawing/2014/main" id="{F797DAE2-472D-705A-B9B5-FF5D53516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2F82C-256E-BDB8-CBFF-B3924216B603}"/>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319707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981E-E6C6-A918-8193-8A340C3EEA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AA4811-7C1F-21D6-9E2F-6D8B646CFA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A18AD3-917A-0069-2981-4620F9856CCB}"/>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5" name="Footer Placeholder 4">
            <a:extLst>
              <a:ext uri="{FF2B5EF4-FFF2-40B4-BE49-F238E27FC236}">
                <a16:creationId xmlns:a16="http://schemas.microsoft.com/office/drawing/2014/main" id="{5B12FC2D-A4E3-9398-1884-16E410599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085FC-A06B-08B6-A349-1912DAACF077}"/>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3735402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9A4C6-D4D6-6DCA-A610-9D08C5A245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26E0B6-74A0-2570-5BBE-99A6FC1D01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9549AF-B282-52B6-E22E-759E5433AD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1B03C2-38BD-BC42-F85F-AB9196F071B5}"/>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6" name="Footer Placeholder 5">
            <a:extLst>
              <a:ext uri="{FF2B5EF4-FFF2-40B4-BE49-F238E27FC236}">
                <a16:creationId xmlns:a16="http://schemas.microsoft.com/office/drawing/2014/main" id="{14066DF8-785F-DD24-A14E-F4A09C73C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20443-7AE7-440B-208C-8DEA37560952}"/>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1185955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2C14-EED8-1DB9-E8A8-765FA9DC2A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831DD2-53B9-2969-6F9A-8D4B25165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982227-2B3B-4372-224E-BB0BFDACDB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94D185-7DDD-0EC2-835C-0835C439C7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7EF60-A6C0-FB00-3AC2-A96A6C69DF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6C5D99-93C3-CE32-2FAE-FB3601718D61}"/>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8" name="Footer Placeholder 7">
            <a:extLst>
              <a:ext uri="{FF2B5EF4-FFF2-40B4-BE49-F238E27FC236}">
                <a16:creationId xmlns:a16="http://schemas.microsoft.com/office/drawing/2014/main" id="{B557A44E-3ED4-D6D5-FBE0-23C6F4B9BF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652E4B-73A8-6A66-EC73-E1BD050A812A}"/>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1440668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2EED6-00B7-6CD9-73CB-906917A392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A3B6C8-2387-6FB8-AE47-8DEE98D829C9}"/>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4" name="Footer Placeholder 3">
            <a:extLst>
              <a:ext uri="{FF2B5EF4-FFF2-40B4-BE49-F238E27FC236}">
                <a16:creationId xmlns:a16="http://schemas.microsoft.com/office/drawing/2014/main" id="{0953338C-D0E8-A438-BABE-6F74907CD5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0CE9C8-2656-AAF9-F421-137A47C978EF}"/>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377864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0B50B-26A1-9079-87E0-0FFC4C6535FA}"/>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3" name="Footer Placeholder 2">
            <a:extLst>
              <a:ext uri="{FF2B5EF4-FFF2-40B4-BE49-F238E27FC236}">
                <a16:creationId xmlns:a16="http://schemas.microsoft.com/office/drawing/2014/main" id="{2F98629F-053E-489D-465C-8289B46D26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2A1618-F43E-A5EF-9DB8-4D8AFF5F1545}"/>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64967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0A20-77EE-62DF-0C38-1D7722837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856D8-C7F4-3CAA-C118-0135D3A0CC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338F7-E90A-BF40-51E9-B8691D9EC6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3EB8D-5931-B318-0AE5-97BC5FC7B042}"/>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6" name="Footer Placeholder 5">
            <a:extLst>
              <a:ext uri="{FF2B5EF4-FFF2-40B4-BE49-F238E27FC236}">
                <a16:creationId xmlns:a16="http://schemas.microsoft.com/office/drawing/2014/main" id="{2F4425B9-D09D-8301-18DB-AA3861BAE8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07810-411E-517B-578F-CFD268CF5409}"/>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94397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9AB0-470F-5BFE-3CF8-889AE53B5B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32127D-9C25-EBAF-B309-C5685CB67A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3C0110-AFFD-438F-6058-BEE22FF20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557E71-636C-FB77-A850-6386223C6519}"/>
              </a:ext>
            </a:extLst>
          </p:cNvPr>
          <p:cNvSpPr>
            <a:spLocks noGrp="1"/>
          </p:cNvSpPr>
          <p:nvPr>
            <p:ph type="dt" sz="half" idx="10"/>
          </p:nvPr>
        </p:nvSpPr>
        <p:spPr/>
        <p:txBody>
          <a:bodyPr/>
          <a:lstStyle/>
          <a:p>
            <a:fld id="{1CA977BB-80AE-4370-84D5-71328D436080}" type="datetimeFigureOut">
              <a:rPr lang="en-US" smtClean="0"/>
              <a:t>3/27/2024</a:t>
            </a:fld>
            <a:endParaRPr lang="en-US"/>
          </a:p>
        </p:txBody>
      </p:sp>
      <p:sp>
        <p:nvSpPr>
          <p:cNvPr id="6" name="Footer Placeholder 5">
            <a:extLst>
              <a:ext uri="{FF2B5EF4-FFF2-40B4-BE49-F238E27FC236}">
                <a16:creationId xmlns:a16="http://schemas.microsoft.com/office/drawing/2014/main" id="{82F78D5B-2BEF-12D3-3512-DCBF0E57E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2B64BF-1B5E-7B63-7556-EA3DF37305B0}"/>
              </a:ext>
            </a:extLst>
          </p:cNvPr>
          <p:cNvSpPr>
            <a:spLocks noGrp="1"/>
          </p:cNvSpPr>
          <p:nvPr>
            <p:ph type="sldNum" sz="quarter" idx="12"/>
          </p:nvPr>
        </p:nvSpPr>
        <p:spPr/>
        <p:txBody>
          <a:bodyPr/>
          <a:lstStyle/>
          <a:p>
            <a:fld id="{C477734A-E6CF-40FB-A685-9D2DA807DE5B}" type="slidenum">
              <a:rPr lang="en-US" smtClean="0"/>
              <a:t>‹#›</a:t>
            </a:fld>
            <a:endParaRPr lang="en-US"/>
          </a:p>
        </p:txBody>
      </p:sp>
    </p:spTree>
    <p:extLst>
      <p:ext uri="{BB962C8B-B14F-4D97-AF65-F5344CB8AC3E}">
        <p14:creationId xmlns:p14="http://schemas.microsoft.com/office/powerpoint/2010/main" val="1827235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48A786-D0D5-68ED-8FCE-0D40C487DC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E0EEA1-8B13-274C-06A0-4E5123E90D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2D990-96DF-06AC-13C8-0A551B02B8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77BB-80AE-4370-84D5-71328D436080}" type="datetimeFigureOut">
              <a:rPr lang="en-US" smtClean="0"/>
              <a:t>3/27/2024</a:t>
            </a:fld>
            <a:endParaRPr lang="en-US"/>
          </a:p>
        </p:txBody>
      </p:sp>
      <p:sp>
        <p:nvSpPr>
          <p:cNvPr id="5" name="Footer Placeholder 4">
            <a:extLst>
              <a:ext uri="{FF2B5EF4-FFF2-40B4-BE49-F238E27FC236}">
                <a16:creationId xmlns:a16="http://schemas.microsoft.com/office/drawing/2014/main" id="{5C52A69B-1D8A-6457-81E7-8A47D6ADC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A521D7-D6D4-76FA-0A04-ED4636AD26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7734A-E6CF-40FB-A685-9D2DA807DE5B}" type="slidenum">
              <a:rPr lang="en-US" smtClean="0"/>
              <a:t>‹#›</a:t>
            </a:fld>
            <a:endParaRPr lang="en-US"/>
          </a:p>
        </p:txBody>
      </p:sp>
    </p:spTree>
    <p:extLst>
      <p:ext uri="{BB962C8B-B14F-4D97-AF65-F5344CB8AC3E}">
        <p14:creationId xmlns:p14="http://schemas.microsoft.com/office/powerpoint/2010/main" val="1088653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516849" y="1451810"/>
            <a:ext cx="5691445" cy="2398295"/>
          </a:xfrm>
        </p:spPr>
        <p:txBody>
          <a:bodyPr>
            <a:noAutofit/>
          </a:bodyPr>
          <a:lstStyle/>
          <a:p>
            <a:r>
              <a:rPr lang="en-US" sz="7200" b="1" dirty="0">
                <a:effectLst>
                  <a:outerShdw blurRad="38100" dist="38100" dir="2700000" algn="tl">
                    <a:srgbClr val="000000">
                      <a:alpha val="43137"/>
                    </a:srgbClr>
                  </a:outerShdw>
                </a:effectLst>
                <a:latin typeface="Bradley Hand ITC" panose="03070402050302030203" pitchFamily="66" charset="0"/>
              </a:rPr>
              <a:t>New Kings and Kingdom</a:t>
            </a:r>
          </a:p>
        </p:txBody>
      </p: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6686" y="1"/>
            <a:ext cx="4635315" cy="6857999"/>
          </a:xfrm>
          <a:prstGeom prst="rect">
            <a:avLst/>
          </a:prstGeom>
        </p:spPr>
      </p:pic>
      <p:pic>
        <p:nvPicPr>
          <p:cNvPr id="5" name="Picture 4">
            <a:extLst>
              <a:ext uri="{FF2B5EF4-FFF2-40B4-BE49-F238E27FC236}">
                <a16:creationId xmlns:a16="http://schemas.microsoft.com/office/drawing/2014/main" id="{F6422F10-7F4A-D3AE-FA15-85CCD97BC789}"/>
              </a:ext>
            </a:extLst>
          </p:cNvPr>
          <p:cNvPicPr>
            <a:picLocks noChangeAspect="1"/>
          </p:cNvPicPr>
          <p:nvPr/>
        </p:nvPicPr>
        <p:blipFill rotWithShape="1">
          <a:blip r:embed="rId3">
            <a:extLst>
              <a:ext uri="{28A0092B-C50C-407E-A947-70E740481C1C}">
                <a14:useLocalDpi xmlns:a14="http://schemas.microsoft.com/office/drawing/2010/main" val="0"/>
              </a:ext>
            </a:extLst>
          </a:blip>
          <a:srcRect l="12086" r="24931"/>
          <a:stretch/>
        </p:blipFill>
        <p:spPr>
          <a:xfrm>
            <a:off x="7556686" y="993554"/>
            <a:ext cx="4635314" cy="4886832"/>
          </a:xfrm>
          <a:prstGeom prst="rect">
            <a:avLst/>
          </a:prstGeom>
        </p:spPr>
      </p:pic>
      <p:pic>
        <p:nvPicPr>
          <p:cNvPr id="8" name="Picture 7">
            <a:extLst>
              <a:ext uri="{FF2B5EF4-FFF2-40B4-BE49-F238E27FC236}">
                <a16:creationId xmlns:a16="http://schemas.microsoft.com/office/drawing/2014/main" id="{8B3A4A87-5AFD-0D8B-3270-F201A4E923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0984" y="4141569"/>
            <a:ext cx="4424143" cy="2147641"/>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FDC51-D353-0143-7C2B-9A31270D827F}"/>
              </a:ext>
            </a:extLst>
          </p:cNvPr>
          <p:cNvSpPr txBox="1"/>
          <p:nvPr/>
        </p:nvSpPr>
        <p:spPr>
          <a:xfrm>
            <a:off x="2621280" y="2644170"/>
            <a:ext cx="6949440" cy="1569660"/>
          </a:xfrm>
          <a:prstGeom prst="rect">
            <a:avLst/>
          </a:prstGeom>
          <a:noFill/>
        </p:spPr>
        <p:txBody>
          <a:bodyPr wrap="square" rtlCol="0">
            <a:spAutoFit/>
          </a:bodyPr>
          <a:lstStyle/>
          <a:p>
            <a:pPr algn="ctr"/>
            <a:r>
              <a:rPr lang="en-US" sz="9600" b="1" dirty="0">
                <a:latin typeface="Bradley Hand ITC" panose="03070402050302030203" pitchFamily="66" charset="0"/>
              </a:rPr>
              <a:t>Thank You !</a:t>
            </a:r>
          </a:p>
        </p:txBody>
      </p:sp>
    </p:spTree>
    <p:extLst>
      <p:ext uri="{BB962C8B-B14F-4D97-AF65-F5344CB8AC3E}">
        <p14:creationId xmlns:p14="http://schemas.microsoft.com/office/powerpoint/2010/main" val="220054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A9E14F-6C9D-0BF7-58AF-93CE17846776}"/>
              </a:ext>
            </a:extLst>
          </p:cNvPr>
          <p:cNvSpPr txBox="1"/>
          <p:nvPr/>
        </p:nvSpPr>
        <p:spPr>
          <a:xfrm>
            <a:off x="721360" y="1351280"/>
            <a:ext cx="7762240" cy="4154984"/>
          </a:xfrm>
          <a:prstGeom prst="rect">
            <a:avLst/>
          </a:prstGeom>
          <a:noFill/>
        </p:spPr>
        <p:txBody>
          <a:bodyPr wrap="square">
            <a:spAutoFit/>
          </a:bodyPr>
          <a:lstStyle/>
          <a:p>
            <a:r>
              <a:rPr lang="en-US" sz="4400" b="1" dirty="0">
                <a:effectLst>
                  <a:outerShdw blurRad="38100" dist="38100" dir="2700000" algn="tl">
                    <a:srgbClr val="000000">
                      <a:alpha val="43137"/>
                    </a:srgbClr>
                  </a:outerShdw>
                </a:effectLst>
                <a:latin typeface="Bradley Hand ITC" panose="03070402050302030203" pitchFamily="66" charset="0"/>
              </a:rPr>
              <a:t>Submitted by :- </a:t>
            </a:r>
          </a:p>
          <a:p>
            <a:r>
              <a:rPr lang="en-US" sz="4400" b="1" dirty="0">
                <a:effectLst>
                  <a:outerShdw blurRad="38100" dist="38100" dir="2700000" algn="tl">
                    <a:srgbClr val="000000">
                      <a:alpha val="43137"/>
                    </a:srgbClr>
                  </a:outerShdw>
                </a:effectLst>
                <a:latin typeface="Bradley Hand ITC" panose="03070402050302030203" pitchFamily="66" charset="0"/>
              </a:rPr>
              <a:t>Priyanka Mukherjee </a:t>
            </a:r>
          </a:p>
          <a:p>
            <a:r>
              <a:rPr lang="en-US" sz="4400" b="1" dirty="0">
                <a:effectLst>
                  <a:outerShdw blurRad="38100" dist="38100" dir="2700000" algn="tl">
                    <a:srgbClr val="000000">
                      <a:alpha val="43137"/>
                    </a:srgbClr>
                  </a:outerShdw>
                </a:effectLst>
                <a:latin typeface="Bradley Hand ITC" panose="03070402050302030203" pitchFamily="66" charset="0"/>
              </a:rPr>
              <a:t>(B.ed2nd year )</a:t>
            </a:r>
          </a:p>
          <a:p>
            <a:r>
              <a:rPr lang="en-US" sz="4400" b="1" dirty="0">
                <a:effectLst>
                  <a:outerShdw blurRad="38100" dist="38100" dir="2700000" algn="tl">
                    <a:srgbClr val="000000">
                      <a:alpha val="43137"/>
                    </a:srgbClr>
                  </a:outerShdw>
                </a:effectLst>
                <a:latin typeface="Bradley Hand ITC" panose="03070402050302030203" pitchFamily="66" charset="0"/>
              </a:rPr>
              <a:t>Roll No. :- 230894010061</a:t>
            </a:r>
          </a:p>
          <a:p>
            <a:r>
              <a:rPr lang="en-US" sz="4400" b="1" dirty="0">
                <a:effectLst>
                  <a:outerShdw blurRad="38100" dist="38100" dir="2700000" algn="tl">
                    <a:srgbClr val="000000">
                      <a:alpha val="43137"/>
                    </a:srgbClr>
                  </a:outerShdw>
                </a:effectLst>
                <a:latin typeface="Bradley Hand ITC" panose="03070402050302030203" pitchFamily="66" charset="0"/>
              </a:rPr>
              <a:t>Topic – New Kings and Kingdom</a:t>
            </a:r>
          </a:p>
        </p:txBody>
      </p:sp>
      <p:pic>
        <p:nvPicPr>
          <p:cNvPr id="5" name="Picture 4">
            <a:extLst>
              <a:ext uri="{FF2B5EF4-FFF2-40B4-BE49-F238E27FC236}">
                <a16:creationId xmlns:a16="http://schemas.microsoft.com/office/drawing/2014/main" id="{FD643A41-BAA4-A0DB-C52F-765B416553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1521" y="813100"/>
            <a:ext cx="4785360" cy="5455481"/>
          </a:xfrm>
          <a:prstGeom prst="rect">
            <a:avLst/>
          </a:prstGeom>
        </p:spPr>
      </p:pic>
    </p:spTree>
    <p:extLst>
      <p:ext uri="{BB962C8B-B14F-4D97-AF65-F5344CB8AC3E}">
        <p14:creationId xmlns:p14="http://schemas.microsoft.com/office/powerpoint/2010/main" val="66374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C717-D5CA-85C3-B56B-8102BB937E5D}"/>
              </a:ext>
            </a:extLst>
          </p:cNvPr>
          <p:cNvSpPr>
            <a:spLocks noGrp="1"/>
          </p:cNvSpPr>
          <p:nvPr>
            <p:ph type="title"/>
          </p:nvPr>
        </p:nvSpPr>
        <p:spPr>
          <a:xfrm>
            <a:off x="786064" y="286603"/>
            <a:ext cx="4965032" cy="1318677"/>
          </a:xfrm>
        </p:spPr>
        <p:txBody>
          <a:bodyPr/>
          <a:lstStyle/>
          <a:p>
            <a:r>
              <a:rPr lang="en-US" b="1" dirty="0">
                <a:effectLst>
                  <a:outerShdw blurRad="38100" dist="38100" dir="2700000" algn="tl">
                    <a:srgbClr val="000000">
                      <a:alpha val="43137"/>
                    </a:srgbClr>
                  </a:outerShdw>
                </a:effectLst>
                <a:latin typeface="Bradley Hand ITC" panose="03070402050302030203" pitchFamily="66" charset="0"/>
              </a:rPr>
              <a:t>Learning Objectives</a:t>
            </a:r>
          </a:p>
        </p:txBody>
      </p:sp>
      <p:sp>
        <p:nvSpPr>
          <p:cNvPr id="3" name="Content Placeholder 2">
            <a:extLst>
              <a:ext uri="{FF2B5EF4-FFF2-40B4-BE49-F238E27FC236}">
                <a16:creationId xmlns:a16="http://schemas.microsoft.com/office/drawing/2014/main" id="{84AACE41-36AD-7143-FEA0-6085863D97B9}"/>
              </a:ext>
            </a:extLst>
          </p:cNvPr>
          <p:cNvSpPr>
            <a:spLocks noGrp="1"/>
          </p:cNvSpPr>
          <p:nvPr>
            <p:ph idx="1"/>
          </p:nvPr>
        </p:nvSpPr>
        <p:spPr>
          <a:xfrm>
            <a:off x="609600" y="1605280"/>
            <a:ext cx="7660105" cy="5044173"/>
          </a:xfrm>
        </p:spPr>
        <p:txBody>
          <a:bodyPr>
            <a:noAutofit/>
          </a:bodyPr>
          <a:lstStyle/>
          <a:p>
            <a:pPr algn="l">
              <a:buFont typeface="+mj-lt"/>
              <a:buAutoNum type="arabicPeriod"/>
            </a:pPr>
            <a:r>
              <a:rPr lang="en-US" sz="1800" b="1" i="0" dirty="0">
                <a:effectLst/>
                <a:latin typeface="Bradley Hand ITC" panose="03070402050302030203" pitchFamily="66" charset="0"/>
              </a:rPr>
              <a:t>Students will examine the strategies employed by new dynasties to establish and expand their kingdoms during the period between the seventh and twelfth centuries in India.</a:t>
            </a:r>
            <a:endParaRPr lang="en-US" sz="1800" b="0" i="0" dirty="0">
              <a:effectLst/>
              <a:latin typeface="Bradley Hand ITC" panose="03070402050302030203" pitchFamily="66" charset="0"/>
            </a:endParaRPr>
          </a:p>
          <a:p>
            <a:pPr algn="l">
              <a:buFont typeface="+mj-lt"/>
              <a:buAutoNum type="arabicPeriod"/>
            </a:pPr>
            <a:r>
              <a:rPr lang="en-US" sz="1800" b="1" i="0" dirty="0">
                <a:effectLst/>
                <a:latin typeface="Bradley Hand ITC" panose="03070402050302030203" pitchFamily="66" charset="0"/>
              </a:rPr>
              <a:t>Students will investigate the role of military prowess and political alliances in the rise of new dynasties, such as the </a:t>
            </a:r>
            <a:r>
              <a:rPr lang="en-US" sz="1800" b="1" i="0" dirty="0" err="1">
                <a:effectLst/>
                <a:latin typeface="Bradley Hand ITC" panose="03070402050302030203" pitchFamily="66" charset="0"/>
              </a:rPr>
              <a:t>Gurjara-Pratiharas</a:t>
            </a:r>
            <a:r>
              <a:rPr lang="en-US" sz="1800" b="1" i="0" dirty="0">
                <a:effectLst/>
                <a:latin typeface="Bradley Hand ITC" panose="03070402050302030203" pitchFamily="66" charset="0"/>
              </a:rPr>
              <a:t>, </a:t>
            </a:r>
            <a:r>
              <a:rPr lang="en-US" sz="1800" b="1" i="0" dirty="0" err="1">
                <a:effectLst/>
                <a:latin typeface="Bradley Hand ITC" panose="03070402050302030203" pitchFamily="66" charset="0"/>
              </a:rPr>
              <a:t>Rashtrakutas</a:t>
            </a:r>
            <a:r>
              <a:rPr lang="en-US" sz="1800" b="1" i="0" dirty="0">
                <a:effectLst/>
                <a:latin typeface="Bradley Hand ITC" panose="03070402050302030203" pitchFamily="66" charset="0"/>
              </a:rPr>
              <a:t>, </a:t>
            </a:r>
            <a:r>
              <a:rPr lang="en-US" sz="1800" b="1" i="0" dirty="0" err="1">
                <a:effectLst/>
                <a:latin typeface="Bradley Hand ITC" panose="03070402050302030203" pitchFamily="66" charset="0"/>
              </a:rPr>
              <a:t>Palas</a:t>
            </a:r>
            <a:r>
              <a:rPr lang="en-US" sz="1800" b="1" i="0" dirty="0">
                <a:effectLst/>
                <a:latin typeface="Bradley Hand ITC" panose="03070402050302030203" pitchFamily="66" charset="0"/>
              </a:rPr>
              <a:t>, Cholas, and </a:t>
            </a:r>
            <a:r>
              <a:rPr lang="en-US" sz="1800" b="1" i="0" dirty="0" err="1">
                <a:effectLst/>
                <a:latin typeface="Bradley Hand ITC" panose="03070402050302030203" pitchFamily="66" charset="0"/>
              </a:rPr>
              <a:t>Chahamanas</a:t>
            </a:r>
            <a:r>
              <a:rPr lang="en-US" sz="1800" b="1" i="0" dirty="0">
                <a:effectLst/>
                <a:latin typeface="Bradley Hand ITC" panose="03070402050302030203" pitchFamily="66" charset="0"/>
              </a:rPr>
              <a:t> (</a:t>
            </a:r>
            <a:r>
              <a:rPr lang="en-US" sz="1800" b="1" i="0" dirty="0" err="1">
                <a:effectLst/>
                <a:latin typeface="Bradley Hand ITC" panose="03070402050302030203" pitchFamily="66" charset="0"/>
              </a:rPr>
              <a:t>Chauhans</a:t>
            </a:r>
            <a:r>
              <a:rPr lang="en-US" sz="1800" b="1" i="0" dirty="0">
                <a:effectLst/>
                <a:latin typeface="Bradley Hand ITC" panose="03070402050302030203" pitchFamily="66" charset="0"/>
              </a:rPr>
              <a:t>), during the medieval period in India.</a:t>
            </a:r>
            <a:endParaRPr lang="en-US" sz="1800" b="0" i="0" dirty="0">
              <a:effectLst/>
              <a:latin typeface="Bradley Hand ITC" panose="03070402050302030203" pitchFamily="66" charset="0"/>
            </a:endParaRPr>
          </a:p>
          <a:p>
            <a:pPr algn="l">
              <a:buFont typeface="+mj-lt"/>
              <a:buAutoNum type="arabicPeriod"/>
            </a:pPr>
            <a:r>
              <a:rPr lang="en-US" sz="1800" b="1" i="0" dirty="0">
                <a:effectLst/>
                <a:latin typeface="Bradley Hand ITC" panose="03070402050302030203" pitchFamily="66" charset="0"/>
              </a:rPr>
              <a:t>Students will evaluate the economic policies implemented by new dynasties to maintain their kingdoms, including taxation systems and resource management, based on historical records and inscriptions.</a:t>
            </a:r>
            <a:endParaRPr lang="en-US" sz="1800" b="0" i="0" dirty="0">
              <a:effectLst/>
              <a:latin typeface="Bradley Hand ITC" panose="03070402050302030203" pitchFamily="66" charset="0"/>
            </a:endParaRPr>
          </a:p>
          <a:p>
            <a:pPr algn="l">
              <a:buFont typeface="+mj-lt"/>
              <a:buAutoNum type="arabicPeriod"/>
            </a:pPr>
            <a:r>
              <a:rPr lang="en-US" sz="1800" b="1" i="0" dirty="0">
                <a:effectLst/>
                <a:latin typeface="Bradley Hand ITC" panose="03070402050302030203" pitchFamily="66" charset="0"/>
              </a:rPr>
              <a:t>Students will analyze the significance of titles and honorifics adopted by new kings, such as maharaja-</a:t>
            </a:r>
            <a:r>
              <a:rPr lang="en-US" sz="1800" b="1" i="0" dirty="0" err="1">
                <a:effectLst/>
                <a:latin typeface="Bradley Hand ITC" panose="03070402050302030203" pitchFamily="66" charset="0"/>
              </a:rPr>
              <a:t>adhiraja</a:t>
            </a:r>
            <a:r>
              <a:rPr lang="en-US" sz="1800" b="1" i="0" dirty="0">
                <a:effectLst/>
                <a:latin typeface="Bradley Hand ITC" panose="03070402050302030203" pitchFamily="66" charset="0"/>
              </a:rPr>
              <a:t> and </a:t>
            </a:r>
            <a:r>
              <a:rPr lang="en-US" sz="1800" b="1" i="0" dirty="0" err="1">
                <a:effectLst/>
                <a:latin typeface="Bradley Hand ITC" panose="03070402050302030203" pitchFamily="66" charset="0"/>
              </a:rPr>
              <a:t>tribhuvana</a:t>
            </a:r>
            <a:r>
              <a:rPr lang="en-US" sz="1800" b="1" i="0" dirty="0">
                <a:effectLst/>
                <a:latin typeface="Bradley Hand ITC" panose="03070402050302030203" pitchFamily="66" charset="0"/>
              </a:rPr>
              <a:t>-chakravartin, and their implications for the consolidation of power and legitimacy in medieval Indian society.</a:t>
            </a:r>
            <a:endParaRPr lang="en-US" sz="1800" b="0" i="0" dirty="0">
              <a:effectLst/>
              <a:latin typeface="Bradley Hand ITC" panose="03070402050302030203" pitchFamily="66" charset="0"/>
            </a:endParaRPr>
          </a:p>
          <a:p>
            <a:pPr algn="l">
              <a:buFont typeface="+mj-lt"/>
              <a:buAutoNum type="arabicPeriod"/>
            </a:pPr>
            <a:r>
              <a:rPr lang="en-US" sz="1800" b="1" i="0" dirty="0">
                <a:effectLst/>
                <a:latin typeface="Bradley Hand ITC" panose="03070402050302030203" pitchFamily="66" charset="0"/>
              </a:rPr>
              <a:t>Students will compare and contrast the administrative structures and methods of governance employed by new dynasties with those of earlier ruling entities in India, highlighting changes and continuities over time.</a:t>
            </a:r>
            <a:endParaRPr lang="en-US" sz="1800" b="0" i="0" dirty="0">
              <a:effectLst/>
              <a:latin typeface="Bradley Hand ITC" panose="03070402050302030203" pitchFamily="66" charset="0"/>
            </a:endParaRPr>
          </a:p>
          <a:p>
            <a:endParaRPr lang="en-US" sz="1800" dirty="0"/>
          </a:p>
        </p:txBody>
      </p:sp>
      <p:pic>
        <p:nvPicPr>
          <p:cNvPr id="5" name="Picture 4">
            <a:extLst>
              <a:ext uri="{FF2B5EF4-FFF2-40B4-BE49-F238E27FC236}">
                <a16:creationId xmlns:a16="http://schemas.microsoft.com/office/drawing/2014/main" id="{1BFEF7AF-633C-F9B1-1D55-CA3E3FDEB539}"/>
              </a:ext>
            </a:extLst>
          </p:cNvPr>
          <p:cNvPicPr>
            <a:picLocks noChangeAspect="1"/>
          </p:cNvPicPr>
          <p:nvPr/>
        </p:nvPicPr>
        <p:blipFill rotWithShape="1">
          <a:blip r:embed="rId2">
            <a:extLst>
              <a:ext uri="{28A0092B-C50C-407E-A947-70E740481C1C}">
                <a14:useLocalDpi xmlns:a14="http://schemas.microsoft.com/office/drawing/2010/main" val="0"/>
              </a:ext>
            </a:extLst>
          </a:blip>
          <a:srcRect l="6144" r="6583"/>
          <a:stretch/>
        </p:blipFill>
        <p:spPr>
          <a:xfrm>
            <a:off x="8269705" y="1692443"/>
            <a:ext cx="3735769" cy="4280568"/>
          </a:xfrm>
          <a:prstGeom prst="rect">
            <a:avLst/>
          </a:prstGeom>
        </p:spPr>
      </p:pic>
    </p:spTree>
    <p:extLst>
      <p:ext uri="{BB962C8B-B14F-4D97-AF65-F5344CB8AC3E}">
        <p14:creationId xmlns:p14="http://schemas.microsoft.com/office/powerpoint/2010/main" val="417883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C717-D5CA-85C3-B56B-8102BB937E5D}"/>
              </a:ext>
            </a:extLst>
          </p:cNvPr>
          <p:cNvSpPr>
            <a:spLocks noGrp="1"/>
          </p:cNvSpPr>
          <p:nvPr>
            <p:ph type="title"/>
          </p:nvPr>
        </p:nvSpPr>
        <p:spPr>
          <a:xfrm>
            <a:off x="1097280" y="286603"/>
            <a:ext cx="10058400" cy="1318677"/>
          </a:xfrm>
        </p:spPr>
        <p:txBody>
          <a:bodyPr>
            <a:normAutofit/>
          </a:bodyPr>
          <a:lstStyle/>
          <a:p>
            <a:r>
              <a:rPr lang="en-US" sz="6600" b="1" dirty="0">
                <a:effectLst>
                  <a:outerShdw blurRad="38100" dist="38100" dir="2700000" algn="tl">
                    <a:srgbClr val="000000">
                      <a:alpha val="43137"/>
                    </a:srgbClr>
                  </a:outerShdw>
                </a:effectLst>
                <a:latin typeface="Bradley Hand ITC" panose="03070402050302030203" pitchFamily="66" charset="0"/>
              </a:rPr>
              <a:t>Engage</a:t>
            </a:r>
          </a:p>
        </p:txBody>
      </p:sp>
      <p:sp>
        <p:nvSpPr>
          <p:cNvPr id="3" name="Content Placeholder 2">
            <a:extLst>
              <a:ext uri="{FF2B5EF4-FFF2-40B4-BE49-F238E27FC236}">
                <a16:creationId xmlns:a16="http://schemas.microsoft.com/office/drawing/2014/main" id="{84AACE41-36AD-7143-FEA0-6085863D97B9}"/>
              </a:ext>
            </a:extLst>
          </p:cNvPr>
          <p:cNvSpPr>
            <a:spLocks noGrp="1"/>
          </p:cNvSpPr>
          <p:nvPr>
            <p:ph idx="1"/>
          </p:nvPr>
        </p:nvSpPr>
        <p:spPr>
          <a:xfrm>
            <a:off x="1097280" y="2326640"/>
            <a:ext cx="5760720" cy="3677920"/>
          </a:xfrm>
        </p:spPr>
        <p:txBody>
          <a:bodyPr>
            <a:normAutofit/>
          </a:bodyPr>
          <a:lstStyle/>
          <a:p>
            <a:pPr marL="0" indent="0">
              <a:buNone/>
            </a:pPr>
            <a:r>
              <a:rPr lang="en-US" sz="2100" b="1" dirty="0">
                <a:effectLst>
                  <a:outerShdw blurRad="38100" dist="38100" dir="2700000" algn="tl">
                    <a:srgbClr val="000000">
                      <a:alpha val="43137"/>
                    </a:srgbClr>
                  </a:outerShdw>
                </a:effectLst>
                <a:latin typeface="Bradley Hand ITC" panose="03070402050302030203" pitchFamily="66" charset="0"/>
              </a:rPr>
              <a:t>The pupil-teacher will divide the class into two groups and ask some questions.</a:t>
            </a:r>
          </a:p>
          <a:p>
            <a:pPr marL="457200" indent="-457200">
              <a:buFont typeface="+mj-lt"/>
              <a:buAutoNum type="arabicPeriod"/>
            </a:pPr>
            <a:r>
              <a:rPr lang="en-US" sz="1900" b="1" i="0" dirty="0">
                <a:effectLst/>
                <a:latin typeface="Bradley Hand ITC" panose="03070402050302030203" pitchFamily="66" charset="0"/>
              </a:rPr>
              <a:t>Have you ever learned about any kingdoms or rulers from ancient Indian history in your previous studies?</a:t>
            </a:r>
          </a:p>
          <a:p>
            <a:pPr marL="457200" indent="-457200">
              <a:buFont typeface="+mj-lt"/>
              <a:buAutoNum type="arabicPeriod"/>
            </a:pPr>
            <a:r>
              <a:rPr lang="en-US" sz="1900" b="1" i="0" dirty="0">
                <a:effectLst/>
                <a:latin typeface="Bradley Hand ITC" panose="03070402050302030203" pitchFamily="66" charset="0"/>
              </a:rPr>
              <a:t>Can you identify any famous kings or queens from Indian folklore or stories?</a:t>
            </a:r>
          </a:p>
          <a:p>
            <a:pPr marL="457200" indent="-457200">
              <a:buFont typeface="+mj-lt"/>
              <a:buAutoNum type="arabicPeriod"/>
            </a:pPr>
            <a:r>
              <a:rPr lang="en-US" sz="1900" b="1" i="0" dirty="0">
                <a:effectLst/>
                <a:latin typeface="Bradley Hand ITC" panose="03070402050302030203" pitchFamily="66" charset="0"/>
              </a:rPr>
              <a:t>What comes to mind when you think about the term "dynasty" in the context of ancient civilizations?</a:t>
            </a:r>
          </a:p>
          <a:p>
            <a:pPr marL="0" indent="0">
              <a:buNone/>
            </a:pPr>
            <a:endParaRPr lang="en-US" dirty="0">
              <a:effectLst/>
            </a:endParaRPr>
          </a:p>
          <a:p>
            <a:endParaRPr lang="en-US" dirty="0"/>
          </a:p>
        </p:txBody>
      </p:sp>
      <p:pic>
        <p:nvPicPr>
          <p:cNvPr id="5" name="Picture 4">
            <a:extLst>
              <a:ext uri="{FF2B5EF4-FFF2-40B4-BE49-F238E27FC236}">
                <a16:creationId xmlns:a16="http://schemas.microsoft.com/office/drawing/2014/main" id="{1BFEF7AF-633C-F9B1-1D55-CA3E3FDEB5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8000" y="2326640"/>
            <a:ext cx="4697824" cy="2955714"/>
          </a:xfrm>
          <a:prstGeom prst="rect">
            <a:avLst/>
          </a:prstGeom>
        </p:spPr>
      </p:pic>
    </p:spTree>
    <p:extLst>
      <p:ext uri="{BB962C8B-B14F-4D97-AF65-F5344CB8AC3E}">
        <p14:creationId xmlns:p14="http://schemas.microsoft.com/office/powerpoint/2010/main" val="353923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C717-D5CA-85C3-B56B-8102BB937E5D}"/>
              </a:ext>
            </a:extLst>
          </p:cNvPr>
          <p:cNvSpPr>
            <a:spLocks noGrp="1"/>
          </p:cNvSpPr>
          <p:nvPr>
            <p:ph type="title"/>
          </p:nvPr>
        </p:nvSpPr>
        <p:spPr>
          <a:xfrm>
            <a:off x="1097280" y="286603"/>
            <a:ext cx="10058400" cy="1318677"/>
          </a:xfrm>
        </p:spPr>
        <p:txBody>
          <a:bodyPr>
            <a:normAutofit/>
          </a:bodyPr>
          <a:lstStyle/>
          <a:p>
            <a:r>
              <a:rPr lang="en-US" sz="6600" b="1" dirty="0">
                <a:effectLst>
                  <a:outerShdw blurRad="38100" dist="38100" dir="2700000" algn="tl">
                    <a:srgbClr val="000000">
                      <a:alpha val="43137"/>
                    </a:srgbClr>
                  </a:outerShdw>
                </a:effectLst>
                <a:latin typeface="Bradley Hand ITC" panose="03070402050302030203" pitchFamily="66" charset="0"/>
              </a:rPr>
              <a:t>Explore</a:t>
            </a:r>
          </a:p>
        </p:txBody>
      </p:sp>
      <p:sp>
        <p:nvSpPr>
          <p:cNvPr id="3" name="Content Placeholder 2">
            <a:extLst>
              <a:ext uri="{FF2B5EF4-FFF2-40B4-BE49-F238E27FC236}">
                <a16:creationId xmlns:a16="http://schemas.microsoft.com/office/drawing/2014/main" id="{84AACE41-36AD-7143-FEA0-6085863D97B9}"/>
              </a:ext>
            </a:extLst>
          </p:cNvPr>
          <p:cNvSpPr>
            <a:spLocks noGrp="1"/>
          </p:cNvSpPr>
          <p:nvPr>
            <p:ph idx="1"/>
          </p:nvPr>
        </p:nvSpPr>
        <p:spPr>
          <a:xfrm>
            <a:off x="1097280" y="2326640"/>
            <a:ext cx="5760720" cy="3677920"/>
          </a:xfrm>
        </p:spPr>
        <p:txBody>
          <a:bodyPr>
            <a:normAutofit/>
          </a:bodyPr>
          <a:lstStyle/>
          <a:p>
            <a:pPr marL="0" indent="0">
              <a:buNone/>
            </a:pPr>
            <a:r>
              <a:rPr lang="en-US" sz="2500" b="1" dirty="0">
                <a:effectLst>
                  <a:outerShdw blurRad="38100" dist="38100" dir="2700000" algn="tl">
                    <a:srgbClr val="000000">
                      <a:alpha val="43137"/>
                    </a:srgbClr>
                  </a:outerShdw>
                </a:effectLst>
                <a:latin typeface="Bradley Hand ITC" panose="03070402050302030203" pitchFamily="66" charset="0"/>
              </a:rPr>
              <a:t>Students will be able to discuss in their groups</a:t>
            </a:r>
          </a:p>
          <a:p>
            <a:pPr marL="342900" indent="-342900" algn="l">
              <a:buFont typeface="+mj-lt"/>
              <a:buAutoNum type="arabicPeriod"/>
            </a:pPr>
            <a:r>
              <a:rPr lang="en-US" sz="1800" b="1" i="0" dirty="0">
                <a:effectLst/>
                <a:latin typeface="Bradley Hand ITC" panose="03070402050302030203" pitchFamily="66" charset="0"/>
              </a:rPr>
              <a:t>Can you name any ancient Indian dynasties that you have heard of before? </a:t>
            </a:r>
          </a:p>
          <a:p>
            <a:pPr marL="342900" indent="-342900" algn="l">
              <a:buFont typeface="+mj-lt"/>
              <a:buAutoNum type="arabicPeriod"/>
            </a:pPr>
            <a:r>
              <a:rPr lang="en-US" sz="1800" b="1" i="0" dirty="0">
                <a:effectLst/>
                <a:latin typeface="Bradley Hand ITC" panose="03070402050302030203" pitchFamily="66" charset="0"/>
              </a:rPr>
              <a:t>How do you think the emergence of new kings and kingdoms might have impacted the daily lives of people living in ancient India?</a:t>
            </a:r>
          </a:p>
          <a:p>
            <a:pPr marL="342900" indent="-342900" algn="l">
              <a:buFont typeface="+mj-lt"/>
              <a:buAutoNum type="arabicPeriod"/>
            </a:pPr>
            <a:r>
              <a:rPr lang="en-US" sz="1800" b="1" i="0" dirty="0">
                <a:effectLst/>
                <a:latin typeface="Bradley Hand ITC" panose="03070402050302030203" pitchFamily="66" charset="0"/>
              </a:rPr>
              <a:t>What were some common strategies employed by emerging dynasties to establish their kingdoms during the medieval period in India?</a:t>
            </a:r>
          </a:p>
          <a:p>
            <a:pPr marL="0" indent="0">
              <a:buNone/>
            </a:pPr>
            <a:endParaRPr lang="en-US" dirty="0">
              <a:effectLst/>
            </a:endParaRPr>
          </a:p>
          <a:p>
            <a:endParaRPr lang="en-US" dirty="0"/>
          </a:p>
        </p:txBody>
      </p:sp>
      <p:pic>
        <p:nvPicPr>
          <p:cNvPr id="5" name="Picture 4">
            <a:extLst>
              <a:ext uri="{FF2B5EF4-FFF2-40B4-BE49-F238E27FC236}">
                <a16:creationId xmlns:a16="http://schemas.microsoft.com/office/drawing/2014/main" id="{1BFEF7AF-633C-F9B1-1D55-CA3E3FDEB5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8000" y="2598821"/>
            <a:ext cx="4879351" cy="2744635"/>
          </a:xfrm>
          <a:prstGeom prst="rect">
            <a:avLst/>
          </a:prstGeom>
        </p:spPr>
      </p:pic>
    </p:spTree>
    <p:extLst>
      <p:ext uri="{BB962C8B-B14F-4D97-AF65-F5344CB8AC3E}">
        <p14:creationId xmlns:p14="http://schemas.microsoft.com/office/powerpoint/2010/main" val="254417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C717-D5CA-85C3-B56B-8102BB937E5D}"/>
              </a:ext>
            </a:extLst>
          </p:cNvPr>
          <p:cNvSpPr>
            <a:spLocks noGrp="1"/>
          </p:cNvSpPr>
          <p:nvPr>
            <p:ph type="title"/>
          </p:nvPr>
        </p:nvSpPr>
        <p:spPr>
          <a:xfrm>
            <a:off x="1097280" y="286603"/>
            <a:ext cx="10058400" cy="1318677"/>
          </a:xfrm>
        </p:spPr>
        <p:txBody>
          <a:bodyPr>
            <a:normAutofit/>
          </a:bodyPr>
          <a:lstStyle/>
          <a:p>
            <a:r>
              <a:rPr lang="en-US" sz="6600" b="1" dirty="0">
                <a:effectLst>
                  <a:outerShdw blurRad="38100" dist="38100" dir="2700000" algn="tl">
                    <a:srgbClr val="000000">
                      <a:alpha val="43137"/>
                    </a:srgbClr>
                  </a:outerShdw>
                </a:effectLst>
                <a:latin typeface="Bradley Hand ITC" panose="03070402050302030203" pitchFamily="66" charset="0"/>
              </a:rPr>
              <a:t>Explain</a:t>
            </a:r>
          </a:p>
        </p:txBody>
      </p:sp>
      <p:sp>
        <p:nvSpPr>
          <p:cNvPr id="3" name="Content Placeholder 2">
            <a:extLst>
              <a:ext uri="{FF2B5EF4-FFF2-40B4-BE49-F238E27FC236}">
                <a16:creationId xmlns:a16="http://schemas.microsoft.com/office/drawing/2014/main" id="{84AACE41-36AD-7143-FEA0-6085863D97B9}"/>
              </a:ext>
            </a:extLst>
          </p:cNvPr>
          <p:cNvSpPr>
            <a:spLocks noGrp="1"/>
          </p:cNvSpPr>
          <p:nvPr>
            <p:ph idx="1"/>
          </p:nvPr>
        </p:nvSpPr>
        <p:spPr>
          <a:xfrm>
            <a:off x="1097280" y="2826884"/>
            <a:ext cx="5760720" cy="3177676"/>
          </a:xfrm>
        </p:spPr>
        <p:txBody>
          <a:bodyPr>
            <a:normAutofit/>
          </a:bodyPr>
          <a:lstStyle/>
          <a:p>
            <a:pPr marL="0" indent="0">
              <a:buNone/>
            </a:pPr>
            <a:endParaRPr lang="en-US" dirty="0">
              <a:effectLst/>
            </a:endParaRPr>
          </a:p>
          <a:p>
            <a:endParaRPr lang="en-US" dirty="0"/>
          </a:p>
        </p:txBody>
      </p:sp>
      <p:pic>
        <p:nvPicPr>
          <p:cNvPr id="5" name="Picture 4">
            <a:extLst>
              <a:ext uri="{FF2B5EF4-FFF2-40B4-BE49-F238E27FC236}">
                <a16:creationId xmlns:a16="http://schemas.microsoft.com/office/drawing/2014/main" id="{1BFEF7AF-633C-F9B1-1D55-CA3E3FDEB5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20794" y="2531107"/>
            <a:ext cx="3934886" cy="3374118"/>
          </a:xfrm>
          <a:prstGeom prst="rect">
            <a:avLst/>
          </a:prstGeom>
        </p:spPr>
      </p:pic>
      <p:sp>
        <p:nvSpPr>
          <p:cNvPr id="6" name="TextBox 5">
            <a:extLst>
              <a:ext uri="{FF2B5EF4-FFF2-40B4-BE49-F238E27FC236}">
                <a16:creationId xmlns:a16="http://schemas.microsoft.com/office/drawing/2014/main" id="{9E7AD548-DFC0-7CC8-476D-0458D03B81A9}"/>
              </a:ext>
            </a:extLst>
          </p:cNvPr>
          <p:cNvSpPr txBox="1"/>
          <p:nvPr/>
        </p:nvSpPr>
        <p:spPr>
          <a:xfrm>
            <a:off x="1239518" y="1716505"/>
            <a:ext cx="10058401" cy="923330"/>
          </a:xfrm>
          <a:prstGeom prst="rect">
            <a:avLst/>
          </a:prstGeom>
          <a:noFill/>
        </p:spPr>
        <p:txBody>
          <a:bodyPr wrap="square" rtlCol="0">
            <a:spAutoFit/>
          </a:bodyPr>
          <a:lstStyle/>
          <a:p>
            <a:r>
              <a:rPr lang="en-US" b="1" i="0" dirty="0">
                <a:effectLst>
                  <a:outerShdw blurRad="38100" dist="38100" dir="2700000" algn="tl">
                    <a:srgbClr val="000000">
                      <a:alpha val="43137"/>
                    </a:srgbClr>
                  </a:outerShdw>
                </a:effectLst>
                <a:latin typeface="Bradley Hand ITC" panose="03070402050302030203" pitchFamily="66" charset="0"/>
              </a:rPr>
              <a:t>During the period from the 7th to the 12th centuries, significant historical developments took place in India, particularly in relation to the emergence of new kings and kingdoms. Here's an overview of some key events and changes during this time.</a:t>
            </a:r>
            <a:endParaRPr lang="en-US" b="1" dirty="0">
              <a:effectLst>
                <a:outerShdw blurRad="38100" dist="38100" dir="2700000" algn="tl">
                  <a:srgbClr val="000000">
                    <a:alpha val="43137"/>
                  </a:srgbClr>
                </a:outerShdw>
              </a:effectLst>
              <a:latin typeface="Bradley Hand ITC" panose="03070402050302030203" pitchFamily="66" charset="0"/>
            </a:endParaRPr>
          </a:p>
        </p:txBody>
      </p:sp>
      <p:sp>
        <p:nvSpPr>
          <p:cNvPr id="7" name="TextBox 6">
            <a:extLst>
              <a:ext uri="{FF2B5EF4-FFF2-40B4-BE49-F238E27FC236}">
                <a16:creationId xmlns:a16="http://schemas.microsoft.com/office/drawing/2014/main" id="{A04E20AA-577B-DD39-645C-AAE9DDFC30CA}"/>
              </a:ext>
            </a:extLst>
          </p:cNvPr>
          <p:cNvSpPr txBox="1"/>
          <p:nvPr/>
        </p:nvSpPr>
        <p:spPr>
          <a:xfrm>
            <a:off x="1097280" y="3007324"/>
            <a:ext cx="5760720" cy="3416320"/>
          </a:xfrm>
          <a:prstGeom prst="rect">
            <a:avLst/>
          </a:prstGeom>
          <a:noFill/>
        </p:spPr>
        <p:txBody>
          <a:bodyPr wrap="square" rtlCol="0">
            <a:spAutoFit/>
          </a:bodyPr>
          <a:lstStyle/>
          <a:p>
            <a:pPr marL="285750" indent="-285750" algn="l">
              <a:buFont typeface="Courier New" panose="02070309020205020404" pitchFamily="49" charset="0"/>
              <a:buChar char="o"/>
            </a:pPr>
            <a:r>
              <a:rPr lang="en-US" b="1" i="0" dirty="0">
                <a:effectLst>
                  <a:outerShdw blurRad="38100" dist="38100" dir="2700000" algn="tl">
                    <a:srgbClr val="000000">
                      <a:alpha val="43137"/>
                    </a:srgbClr>
                  </a:outerShdw>
                </a:effectLst>
                <a:latin typeface="Bradley Hand ITC" panose="03070402050302030203" pitchFamily="66" charset="0"/>
              </a:rPr>
              <a:t>Emergence of New Dynasties</a:t>
            </a:r>
            <a:r>
              <a:rPr lang="en-US" b="1" i="0" dirty="0">
                <a:effectLst/>
                <a:latin typeface="Bradley Hand ITC" panose="03070402050302030203" pitchFamily="66" charset="0"/>
              </a:rPr>
              <a:t>: After the seventh century, new dynasties emerged in various regions of the Indian subcontinent. These dynasties replaced existing kings and rulers, often through military conquest or assertion of independence.</a:t>
            </a:r>
          </a:p>
          <a:p>
            <a:pPr marL="285750" indent="-285750" algn="l">
              <a:buFont typeface="Courier New" panose="02070309020205020404" pitchFamily="49" charset="0"/>
              <a:buChar char="o"/>
            </a:pPr>
            <a:endParaRPr lang="en-US" b="1" i="0" dirty="0">
              <a:effectLst/>
              <a:latin typeface="Bradley Hand ITC" panose="03070402050302030203" pitchFamily="66" charset="0"/>
            </a:endParaRPr>
          </a:p>
          <a:p>
            <a:pPr marL="285750" indent="-285750" algn="l">
              <a:buFont typeface="Courier New" panose="02070309020205020404" pitchFamily="49" charset="0"/>
              <a:buChar char="o"/>
            </a:pPr>
            <a:r>
              <a:rPr lang="en-US" b="1" i="0" dirty="0">
                <a:effectLst>
                  <a:outerShdw blurRad="38100" dist="38100" dir="2700000" algn="tl">
                    <a:srgbClr val="000000">
                      <a:alpha val="43137"/>
                    </a:srgbClr>
                  </a:outerShdw>
                </a:effectLst>
                <a:latin typeface="Bradley Hand ITC" panose="03070402050302030203" pitchFamily="66" charset="0"/>
              </a:rPr>
              <a:t>Strategies for Establishment</a:t>
            </a:r>
            <a:r>
              <a:rPr lang="en-US" b="1" i="0" dirty="0">
                <a:effectLst/>
                <a:latin typeface="Bradley Hand ITC" panose="03070402050302030203" pitchFamily="66" charset="0"/>
              </a:rPr>
              <a:t>: Powerful landlords and warrior chiefs played crucial roles in the establishment of new kingdoms. Some individuals from enterprising families used military skills to carve out their own territories.</a:t>
            </a:r>
          </a:p>
          <a:p>
            <a:endParaRPr lang="en-US" dirty="0"/>
          </a:p>
        </p:txBody>
      </p:sp>
    </p:spTree>
    <p:extLst>
      <p:ext uri="{BB962C8B-B14F-4D97-AF65-F5344CB8AC3E}">
        <p14:creationId xmlns:p14="http://schemas.microsoft.com/office/powerpoint/2010/main" val="4250736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ECBA-D723-C217-E136-9F0BE38E14A7}"/>
              </a:ext>
            </a:extLst>
          </p:cNvPr>
          <p:cNvSpPr txBox="1"/>
          <p:nvPr/>
        </p:nvSpPr>
        <p:spPr>
          <a:xfrm>
            <a:off x="441159" y="731520"/>
            <a:ext cx="6609346" cy="5909310"/>
          </a:xfrm>
          <a:prstGeom prst="rect">
            <a:avLst/>
          </a:prstGeom>
          <a:noFill/>
        </p:spPr>
        <p:txBody>
          <a:bodyPr wrap="square">
            <a:spAutoFit/>
          </a:bodyPr>
          <a:lstStyle/>
          <a:p>
            <a:pPr marL="285750" indent="-285750" algn="l">
              <a:buFont typeface="Courier New" panose="02070309020205020404" pitchFamily="49" charset="0"/>
              <a:buChar char="o"/>
            </a:pPr>
            <a:r>
              <a:rPr lang="en-US" b="1" i="0" dirty="0">
                <a:effectLst>
                  <a:outerShdw blurRad="38100" dist="38100" dir="2700000" algn="tl">
                    <a:srgbClr val="000000">
                      <a:alpha val="43137"/>
                    </a:srgbClr>
                  </a:outerShdw>
                </a:effectLst>
                <a:latin typeface="Bradley Hand ITC" panose="03070402050302030203" pitchFamily="66" charset="0"/>
              </a:rPr>
              <a:t>Title and Authority</a:t>
            </a:r>
            <a:r>
              <a:rPr lang="en-US" b="1" i="0" dirty="0">
                <a:effectLst/>
                <a:latin typeface="Bradley Hand ITC" panose="03070402050302030203" pitchFamily="66" charset="0"/>
              </a:rPr>
              <a:t>: New kings adopted grand titles like maharaja-</a:t>
            </a:r>
            <a:r>
              <a:rPr lang="en-US" b="1" i="0" dirty="0" err="1">
                <a:effectLst/>
                <a:latin typeface="Bradley Hand ITC" panose="03070402050302030203" pitchFamily="66" charset="0"/>
              </a:rPr>
              <a:t>adhiraja</a:t>
            </a:r>
            <a:r>
              <a:rPr lang="en-US" b="1" i="0" dirty="0">
                <a:effectLst/>
                <a:latin typeface="Bradley Hand ITC" panose="03070402050302030203" pitchFamily="66" charset="0"/>
              </a:rPr>
              <a:t> and </a:t>
            </a:r>
            <a:r>
              <a:rPr lang="en-US" b="1" i="0" dirty="0" err="1">
                <a:effectLst/>
                <a:latin typeface="Bradley Hand ITC" panose="03070402050302030203" pitchFamily="66" charset="0"/>
              </a:rPr>
              <a:t>tribhuvana</a:t>
            </a:r>
            <a:r>
              <a:rPr lang="en-US" b="1" i="0" dirty="0">
                <a:effectLst/>
                <a:latin typeface="Bradley Hand ITC" panose="03070402050302030203" pitchFamily="66" charset="0"/>
              </a:rPr>
              <a:t>-chakravartin to assert authority. Despite such titles, power was often shared with subordinates and associations of peasants, traders, and Brahmanas.</a:t>
            </a:r>
          </a:p>
          <a:p>
            <a:pPr marL="285750" indent="-285750" algn="l">
              <a:buFont typeface="Courier New" panose="02070309020205020404" pitchFamily="49" charset="0"/>
              <a:buChar char="o"/>
            </a:pPr>
            <a:endParaRPr lang="en-US" b="1" i="0" dirty="0">
              <a:effectLst/>
              <a:latin typeface="Bradley Hand ITC" panose="03070402050302030203" pitchFamily="66" charset="0"/>
            </a:endParaRPr>
          </a:p>
          <a:p>
            <a:pPr marL="285750" indent="-285750" algn="l">
              <a:buFont typeface="Courier New" panose="02070309020205020404" pitchFamily="49" charset="0"/>
              <a:buChar char="o"/>
            </a:pPr>
            <a:r>
              <a:rPr lang="en-US" b="1" i="0" dirty="0">
                <a:effectLst>
                  <a:outerShdw blurRad="38100" dist="38100" dir="2700000" algn="tl">
                    <a:srgbClr val="000000">
                      <a:alpha val="43137"/>
                    </a:srgbClr>
                  </a:outerShdw>
                </a:effectLst>
                <a:latin typeface="Bradley Hand ITC" panose="03070402050302030203" pitchFamily="66" charset="0"/>
              </a:rPr>
              <a:t>Administration and Revenue</a:t>
            </a:r>
            <a:r>
              <a:rPr lang="en-US" b="1" i="0" dirty="0">
                <a:effectLst/>
                <a:latin typeface="Bradley Hand ITC" panose="03070402050302030203" pitchFamily="66" charset="0"/>
              </a:rPr>
              <a:t>: Resources were obtained from producers like peasants and artisans through taxation and tribute. Revenue collected from traders and various forms of taxes, including </a:t>
            </a:r>
            <a:r>
              <a:rPr lang="en-US" b="1" i="0" dirty="0" err="1">
                <a:effectLst/>
                <a:latin typeface="Bradley Hand ITC" panose="03070402050302030203" pitchFamily="66" charset="0"/>
              </a:rPr>
              <a:t>vetti</a:t>
            </a:r>
            <a:r>
              <a:rPr lang="en-US" b="1" i="0" dirty="0">
                <a:effectLst/>
                <a:latin typeface="Bradley Hand ITC" panose="03070402050302030203" pitchFamily="66" charset="0"/>
              </a:rPr>
              <a:t> and </a:t>
            </a:r>
            <a:r>
              <a:rPr lang="en-US" b="1" i="0" dirty="0" err="1">
                <a:effectLst/>
                <a:latin typeface="Bradley Hand ITC" panose="03070402050302030203" pitchFamily="66" charset="0"/>
              </a:rPr>
              <a:t>kadamai</a:t>
            </a:r>
            <a:r>
              <a:rPr lang="en-US" b="1" i="0" dirty="0">
                <a:effectLst/>
                <a:latin typeface="Bradley Hand ITC" panose="03070402050302030203" pitchFamily="66" charset="0"/>
              </a:rPr>
              <a:t>, financed the king's establishment and construction of temples and forts.</a:t>
            </a:r>
          </a:p>
          <a:p>
            <a:pPr marL="285750" indent="-285750" algn="l">
              <a:buFont typeface="Courier New" panose="02070309020205020404" pitchFamily="49" charset="0"/>
              <a:buChar char="o"/>
            </a:pPr>
            <a:endParaRPr lang="en-US" b="1" i="0" dirty="0">
              <a:effectLst/>
              <a:latin typeface="Bradley Hand ITC" panose="03070402050302030203" pitchFamily="66" charset="0"/>
            </a:endParaRPr>
          </a:p>
          <a:p>
            <a:pPr marL="285750" indent="-285750" algn="l">
              <a:buFont typeface="Courier New" panose="02070309020205020404" pitchFamily="49" charset="0"/>
              <a:buChar char="o"/>
            </a:pPr>
            <a:r>
              <a:rPr lang="en-US" b="1" i="0" dirty="0">
                <a:effectLst>
                  <a:outerShdw blurRad="38100" dist="38100" dir="2700000" algn="tl">
                    <a:srgbClr val="000000">
                      <a:alpha val="43137"/>
                    </a:srgbClr>
                  </a:outerShdw>
                </a:effectLst>
                <a:latin typeface="Bradley Hand ITC" panose="03070402050302030203" pitchFamily="66" charset="0"/>
              </a:rPr>
              <a:t>Temples and Warfare: </a:t>
            </a:r>
            <a:r>
              <a:rPr lang="en-US" b="1" i="0" dirty="0">
                <a:effectLst/>
                <a:latin typeface="Bradley Hand ITC" panose="03070402050302030203" pitchFamily="66" charset="0"/>
              </a:rPr>
              <a:t>Temples often became targets during conflicts between rival kingdoms due to their wealth. New kings demonstrated power and resources by constructing large temples.</a:t>
            </a:r>
          </a:p>
          <a:p>
            <a:pPr marL="285750" indent="-285750" algn="l">
              <a:buFont typeface="Courier New" panose="02070309020205020404" pitchFamily="49" charset="0"/>
              <a:buChar char="o"/>
            </a:pPr>
            <a:endParaRPr lang="en-US" b="1" i="0" dirty="0">
              <a:effectLst/>
              <a:latin typeface="Bradley Hand ITC" panose="03070402050302030203" pitchFamily="66" charset="0"/>
            </a:endParaRPr>
          </a:p>
          <a:p>
            <a:pPr marL="285750" indent="-285750" algn="l">
              <a:buFont typeface="Courier New" panose="02070309020205020404" pitchFamily="49" charset="0"/>
              <a:buChar char="o"/>
            </a:pPr>
            <a:r>
              <a:rPr lang="en-US" b="1" i="0" dirty="0">
                <a:effectLst>
                  <a:outerShdw blurRad="38100" dist="38100" dir="2700000" algn="tl">
                    <a:srgbClr val="000000">
                      <a:alpha val="43137"/>
                    </a:srgbClr>
                  </a:outerShdw>
                </a:effectLst>
                <a:latin typeface="Bradley Hand ITC" panose="03070402050302030203" pitchFamily="66" charset="0"/>
              </a:rPr>
              <a:t>Impact on Society: </a:t>
            </a:r>
            <a:r>
              <a:rPr lang="en-US" b="1" i="0" dirty="0">
                <a:effectLst/>
                <a:latin typeface="Bradley Hand ITC" panose="03070402050302030203" pitchFamily="66" charset="0"/>
              </a:rPr>
              <a:t>The rise of new kingdoms reshaped the socio-political landscape of ancient India. Dynastic rivalries and warfare influenced societal structures and economic activities.</a:t>
            </a:r>
          </a:p>
          <a:p>
            <a:pPr marL="285750" indent="-285750">
              <a:buFont typeface="Courier New" panose="02070309020205020404" pitchFamily="49" charset="0"/>
              <a:buChar char="o"/>
            </a:pPr>
            <a:endParaRPr lang="en-US" b="1" dirty="0">
              <a:effectLst/>
              <a:latin typeface="Bradley Hand ITC" panose="03070402050302030203" pitchFamily="66" charset="0"/>
            </a:endParaRPr>
          </a:p>
        </p:txBody>
      </p:sp>
      <p:pic>
        <p:nvPicPr>
          <p:cNvPr id="5" name="Picture 4">
            <a:extLst>
              <a:ext uri="{FF2B5EF4-FFF2-40B4-BE49-F238E27FC236}">
                <a16:creationId xmlns:a16="http://schemas.microsoft.com/office/drawing/2014/main" id="{509F4BE7-8ECB-C8EB-B3D6-BC8D650DA4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50505" y="1850257"/>
            <a:ext cx="4749800" cy="3157486"/>
          </a:xfrm>
          <a:prstGeom prst="rect">
            <a:avLst/>
          </a:prstGeom>
        </p:spPr>
      </p:pic>
    </p:spTree>
    <p:extLst>
      <p:ext uri="{BB962C8B-B14F-4D97-AF65-F5344CB8AC3E}">
        <p14:creationId xmlns:p14="http://schemas.microsoft.com/office/powerpoint/2010/main" val="1377509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C717-D5CA-85C3-B56B-8102BB937E5D}"/>
              </a:ext>
            </a:extLst>
          </p:cNvPr>
          <p:cNvSpPr>
            <a:spLocks noGrp="1"/>
          </p:cNvSpPr>
          <p:nvPr>
            <p:ph type="title"/>
          </p:nvPr>
        </p:nvSpPr>
        <p:spPr>
          <a:xfrm>
            <a:off x="1097280" y="286603"/>
            <a:ext cx="10058400" cy="1318677"/>
          </a:xfrm>
        </p:spPr>
        <p:txBody>
          <a:bodyPr>
            <a:normAutofit/>
          </a:bodyPr>
          <a:lstStyle/>
          <a:p>
            <a:r>
              <a:rPr lang="en-US" sz="6600" b="1">
                <a:effectLst>
                  <a:outerShdw blurRad="38100" dist="38100" dir="2700000" algn="tl">
                    <a:srgbClr val="000000">
                      <a:alpha val="43137"/>
                    </a:srgbClr>
                  </a:outerShdw>
                </a:effectLst>
                <a:latin typeface="Bradley Hand ITC" panose="03070402050302030203" pitchFamily="66" charset="0"/>
              </a:rPr>
              <a:t>Evaluate</a:t>
            </a:r>
            <a:endParaRPr lang="en-US" sz="6600" b="1" dirty="0">
              <a:effectLst>
                <a:outerShdw blurRad="38100" dist="38100" dir="2700000" algn="tl">
                  <a:srgbClr val="000000">
                    <a:alpha val="43137"/>
                  </a:srgbClr>
                </a:outerShdw>
              </a:effectLst>
              <a:latin typeface="Bradley Hand ITC" panose="03070402050302030203" pitchFamily="66" charset="0"/>
            </a:endParaRPr>
          </a:p>
        </p:txBody>
      </p:sp>
      <p:sp>
        <p:nvSpPr>
          <p:cNvPr id="3" name="Content Placeholder 2">
            <a:extLst>
              <a:ext uri="{FF2B5EF4-FFF2-40B4-BE49-F238E27FC236}">
                <a16:creationId xmlns:a16="http://schemas.microsoft.com/office/drawing/2014/main" id="{84AACE41-36AD-7143-FEA0-6085863D97B9}"/>
              </a:ext>
            </a:extLst>
          </p:cNvPr>
          <p:cNvSpPr>
            <a:spLocks noGrp="1"/>
          </p:cNvSpPr>
          <p:nvPr>
            <p:ph idx="1"/>
          </p:nvPr>
        </p:nvSpPr>
        <p:spPr>
          <a:xfrm>
            <a:off x="1097280" y="2826884"/>
            <a:ext cx="5760720" cy="3177676"/>
          </a:xfrm>
        </p:spPr>
        <p:txBody>
          <a:bodyPr>
            <a:normAutofit/>
          </a:bodyPr>
          <a:lstStyle/>
          <a:p>
            <a:pPr marL="0" indent="0">
              <a:buNone/>
            </a:pPr>
            <a:endParaRPr lang="en-US" dirty="0">
              <a:effectLst/>
            </a:endParaRPr>
          </a:p>
          <a:p>
            <a:endParaRPr lang="en-US" dirty="0"/>
          </a:p>
        </p:txBody>
      </p:sp>
      <p:pic>
        <p:nvPicPr>
          <p:cNvPr id="5" name="Picture 4">
            <a:extLst>
              <a:ext uri="{FF2B5EF4-FFF2-40B4-BE49-F238E27FC236}">
                <a16:creationId xmlns:a16="http://schemas.microsoft.com/office/drawing/2014/main" id="{1BFEF7AF-633C-F9B1-1D55-CA3E3FDEB5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51321" y="2236637"/>
            <a:ext cx="4338566" cy="4338566"/>
          </a:xfrm>
          <a:prstGeom prst="rect">
            <a:avLst/>
          </a:prstGeom>
        </p:spPr>
      </p:pic>
      <p:sp>
        <p:nvSpPr>
          <p:cNvPr id="6" name="TextBox 5">
            <a:extLst>
              <a:ext uri="{FF2B5EF4-FFF2-40B4-BE49-F238E27FC236}">
                <a16:creationId xmlns:a16="http://schemas.microsoft.com/office/drawing/2014/main" id="{9E7AD548-DFC0-7CC8-476D-0458D03B81A9}"/>
              </a:ext>
            </a:extLst>
          </p:cNvPr>
          <p:cNvSpPr txBox="1"/>
          <p:nvPr/>
        </p:nvSpPr>
        <p:spPr>
          <a:xfrm>
            <a:off x="888733" y="1580729"/>
            <a:ext cx="10596880" cy="415498"/>
          </a:xfrm>
          <a:prstGeom prst="rect">
            <a:avLst/>
          </a:prstGeom>
          <a:noFill/>
        </p:spPr>
        <p:txBody>
          <a:bodyPr wrap="square" rtlCol="0">
            <a:spAutoFit/>
          </a:bodyPr>
          <a:lstStyle/>
          <a:p>
            <a:r>
              <a:rPr lang="en-US" sz="2100" b="1" dirty="0">
                <a:effectLst>
                  <a:outerShdw blurRad="38100" dist="38100" dir="2700000" algn="tl">
                    <a:srgbClr val="000000">
                      <a:alpha val="43137"/>
                    </a:srgbClr>
                  </a:outerShdw>
                </a:effectLst>
                <a:latin typeface="Bradley Hand ITC" panose="03070402050302030203" pitchFamily="66" charset="0"/>
              </a:rPr>
              <a:t>Now, the pupil-teacher asks the following questions to students</a:t>
            </a:r>
          </a:p>
        </p:txBody>
      </p:sp>
      <p:sp>
        <p:nvSpPr>
          <p:cNvPr id="7" name="TextBox 6">
            <a:extLst>
              <a:ext uri="{FF2B5EF4-FFF2-40B4-BE49-F238E27FC236}">
                <a16:creationId xmlns:a16="http://schemas.microsoft.com/office/drawing/2014/main" id="{A04E20AA-577B-DD39-645C-AAE9DDFC30CA}"/>
              </a:ext>
            </a:extLst>
          </p:cNvPr>
          <p:cNvSpPr txBox="1"/>
          <p:nvPr/>
        </p:nvSpPr>
        <p:spPr>
          <a:xfrm>
            <a:off x="904775" y="2430563"/>
            <a:ext cx="5821680" cy="3970318"/>
          </a:xfrm>
          <a:prstGeom prst="rect">
            <a:avLst/>
          </a:prstGeom>
          <a:noFill/>
        </p:spPr>
        <p:txBody>
          <a:bodyPr wrap="square" rtlCol="0">
            <a:spAutoFit/>
          </a:bodyPr>
          <a:lstStyle/>
          <a:p>
            <a:pPr algn="l">
              <a:buFont typeface="+mj-lt"/>
              <a:buAutoNum type="arabicPeriod"/>
            </a:pPr>
            <a:r>
              <a:rPr lang="en-US" b="1" i="0" dirty="0">
                <a:effectLst/>
                <a:latin typeface="Bradley Hand ITC" panose="03070402050302030203" pitchFamily="66" charset="0"/>
              </a:rPr>
              <a:t>What were the main reasons behind the emergence of new dynasties during the medieval period in India?</a:t>
            </a:r>
          </a:p>
          <a:p>
            <a:pPr algn="l">
              <a:buFont typeface="+mj-lt"/>
              <a:buAutoNum type="arabicPeriod"/>
            </a:pPr>
            <a:endParaRPr lang="en-US" b="1" i="0" dirty="0">
              <a:effectLst/>
              <a:latin typeface="Bradley Hand ITC" panose="03070402050302030203" pitchFamily="66" charset="0"/>
            </a:endParaRPr>
          </a:p>
          <a:p>
            <a:pPr algn="l">
              <a:buFont typeface="+mj-lt"/>
              <a:buAutoNum type="arabicPeriod"/>
            </a:pPr>
            <a:r>
              <a:rPr lang="en-US" b="1" i="0" dirty="0">
                <a:effectLst/>
                <a:latin typeface="Bradley Hand ITC" panose="03070402050302030203" pitchFamily="66" charset="0"/>
              </a:rPr>
              <a:t>Can you name any of the major ruling dynasties that arose between the 7th and 12th centuries, and where were they located?</a:t>
            </a:r>
          </a:p>
          <a:p>
            <a:pPr algn="l">
              <a:buFont typeface="+mj-lt"/>
              <a:buAutoNum type="arabicPeriod"/>
            </a:pPr>
            <a:endParaRPr lang="en-US" b="1" i="0" dirty="0">
              <a:effectLst/>
              <a:latin typeface="Bradley Hand ITC" panose="03070402050302030203" pitchFamily="66" charset="0"/>
            </a:endParaRPr>
          </a:p>
          <a:p>
            <a:pPr algn="l">
              <a:buFont typeface="+mj-lt"/>
              <a:buAutoNum type="arabicPeriod"/>
            </a:pPr>
            <a:r>
              <a:rPr lang="en-US" b="1" i="0" dirty="0">
                <a:effectLst/>
                <a:latin typeface="Bradley Hand ITC" panose="03070402050302030203" pitchFamily="66" charset="0"/>
              </a:rPr>
              <a:t>How did powerful landlords and warrior chiefs contribute to the establishment of new kingdoms in ancient India?</a:t>
            </a:r>
          </a:p>
          <a:p>
            <a:pPr algn="l">
              <a:buFont typeface="+mj-lt"/>
              <a:buAutoNum type="arabicPeriod"/>
            </a:pPr>
            <a:endParaRPr lang="en-US" b="1" i="0" dirty="0">
              <a:effectLst/>
              <a:latin typeface="Bradley Hand ITC" panose="03070402050302030203" pitchFamily="66" charset="0"/>
            </a:endParaRPr>
          </a:p>
          <a:p>
            <a:pPr algn="l">
              <a:buFont typeface="+mj-lt"/>
              <a:buAutoNum type="arabicPeriod"/>
            </a:pPr>
            <a:r>
              <a:rPr lang="en-US" b="1" i="0" dirty="0">
                <a:effectLst/>
                <a:latin typeface="Bradley Hand ITC" panose="03070402050302030203" pitchFamily="66" charset="0"/>
              </a:rPr>
              <a:t>What were some common titles adopted by new kings to assert their authority, and what do these titles signify?</a:t>
            </a:r>
          </a:p>
          <a:p>
            <a:endParaRPr lang="en-US" b="1" dirty="0">
              <a:latin typeface="Bradley Hand ITC" panose="03070402050302030203" pitchFamily="66" charset="0"/>
            </a:endParaRPr>
          </a:p>
        </p:txBody>
      </p:sp>
    </p:spTree>
    <p:extLst>
      <p:ext uri="{BB962C8B-B14F-4D97-AF65-F5344CB8AC3E}">
        <p14:creationId xmlns:p14="http://schemas.microsoft.com/office/powerpoint/2010/main" val="3574926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C717-D5CA-85C3-B56B-8102BB937E5D}"/>
              </a:ext>
            </a:extLst>
          </p:cNvPr>
          <p:cNvSpPr>
            <a:spLocks noGrp="1"/>
          </p:cNvSpPr>
          <p:nvPr>
            <p:ph type="title"/>
          </p:nvPr>
        </p:nvSpPr>
        <p:spPr>
          <a:xfrm>
            <a:off x="1097280" y="286603"/>
            <a:ext cx="10058400" cy="1318677"/>
          </a:xfrm>
        </p:spPr>
        <p:txBody>
          <a:bodyPr>
            <a:normAutofit/>
          </a:bodyPr>
          <a:lstStyle/>
          <a:p>
            <a:r>
              <a:rPr lang="en-US" sz="6600" b="1" dirty="0">
                <a:effectLst>
                  <a:outerShdw blurRad="38100" dist="38100" dir="2700000" algn="tl">
                    <a:srgbClr val="000000">
                      <a:alpha val="43137"/>
                    </a:srgbClr>
                  </a:outerShdw>
                </a:effectLst>
                <a:latin typeface="Bradley Hand ITC" panose="03070402050302030203" pitchFamily="66" charset="0"/>
              </a:rPr>
              <a:t>Elaborate</a:t>
            </a:r>
          </a:p>
        </p:txBody>
      </p:sp>
      <p:sp>
        <p:nvSpPr>
          <p:cNvPr id="3" name="Content Placeholder 2">
            <a:extLst>
              <a:ext uri="{FF2B5EF4-FFF2-40B4-BE49-F238E27FC236}">
                <a16:creationId xmlns:a16="http://schemas.microsoft.com/office/drawing/2014/main" id="{84AACE41-36AD-7143-FEA0-6085863D97B9}"/>
              </a:ext>
            </a:extLst>
          </p:cNvPr>
          <p:cNvSpPr>
            <a:spLocks noGrp="1"/>
          </p:cNvSpPr>
          <p:nvPr>
            <p:ph idx="1"/>
          </p:nvPr>
        </p:nvSpPr>
        <p:spPr>
          <a:xfrm>
            <a:off x="1097280" y="2826884"/>
            <a:ext cx="5760720" cy="3177676"/>
          </a:xfrm>
        </p:spPr>
        <p:txBody>
          <a:bodyPr>
            <a:normAutofit/>
          </a:bodyPr>
          <a:lstStyle/>
          <a:p>
            <a:pPr marL="0" indent="0">
              <a:buNone/>
            </a:pPr>
            <a:endParaRPr lang="en-US" dirty="0">
              <a:effectLst/>
            </a:endParaRPr>
          </a:p>
          <a:p>
            <a:endParaRPr lang="en-US" dirty="0"/>
          </a:p>
        </p:txBody>
      </p:sp>
      <p:pic>
        <p:nvPicPr>
          <p:cNvPr id="5" name="Picture 4">
            <a:extLst>
              <a:ext uri="{FF2B5EF4-FFF2-40B4-BE49-F238E27FC236}">
                <a16:creationId xmlns:a16="http://schemas.microsoft.com/office/drawing/2014/main" id="{1BFEF7AF-633C-F9B1-1D55-CA3E3FDEB5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36568" y="2826884"/>
            <a:ext cx="4045673" cy="3063609"/>
          </a:xfrm>
          <a:prstGeom prst="rect">
            <a:avLst/>
          </a:prstGeom>
        </p:spPr>
      </p:pic>
      <p:sp>
        <p:nvSpPr>
          <p:cNvPr id="6" name="TextBox 5">
            <a:extLst>
              <a:ext uri="{FF2B5EF4-FFF2-40B4-BE49-F238E27FC236}">
                <a16:creationId xmlns:a16="http://schemas.microsoft.com/office/drawing/2014/main" id="{9E7AD548-DFC0-7CC8-476D-0458D03B81A9}"/>
              </a:ext>
            </a:extLst>
          </p:cNvPr>
          <p:cNvSpPr txBox="1"/>
          <p:nvPr/>
        </p:nvSpPr>
        <p:spPr>
          <a:xfrm>
            <a:off x="1097280" y="2072640"/>
            <a:ext cx="10596880" cy="415498"/>
          </a:xfrm>
          <a:prstGeom prst="rect">
            <a:avLst/>
          </a:prstGeom>
          <a:noFill/>
        </p:spPr>
        <p:txBody>
          <a:bodyPr wrap="square" rtlCol="0">
            <a:spAutoFit/>
          </a:bodyPr>
          <a:lstStyle/>
          <a:p>
            <a:r>
              <a:rPr lang="en-US" sz="2100" b="1" dirty="0">
                <a:effectLst>
                  <a:outerShdw blurRad="38100" dist="38100" dir="2700000" algn="tl">
                    <a:srgbClr val="000000">
                      <a:alpha val="43137"/>
                    </a:srgbClr>
                  </a:outerShdw>
                </a:effectLst>
                <a:latin typeface="Bradley Hand ITC" panose="03070402050302030203" pitchFamily="66" charset="0"/>
              </a:rPr>
              <a:t>To evaluate the effectiveness of learning, the pupil-teacher will ask the following questions.</a:t>
            </a:r>
          </a:p>
        </p:txBody>
      </p:sp>
      <p:sp>
        <p:nvSpPr>
          <p:cNvPr id="7" name="TextBox 6">
            <a:extLst>
              <a:ext uri="{FF2B5EF4-FFF2-40B4-BE49-F238E27FC236}">
                <a16:creationId xmlns:a16="http://schemas.microsoft.com/office/drawing/2014/main" id="{A04E20AA-577B-DD39-645C-AAE9DDFC30CA}"/>
              </a:ext>
            </a:extLst>
          </p:cNvPr>
          <p:cNvSpPr txBox="1"/>
          <p:nvPr/>
        </p:nvSpPr>
        <p:spPr>
          <a:xfrm>
            <a:off x="1097280" y="2641600"/>
            <a:ext cx="6929120" cy="3139321"/>
          </a:xfrm>
          <a:prstGeom prst="rect">
            <a:avLst/>
          </a:prstGeom>
          <a:noFill/>
        </p:spPr>
        <p:txBody>
          <a:bodyPr wrap="square" rtlCol="0">
            <a:spAutoFit/>
          </a:bodyPr>
          <a:lstStyle/>
          <a:p>
            <a:pPr marL="342900" indent="-342900">
              <a:buFont typeface="+mj-lt"/>
              <a:buAutoNum type="arabicPeriod"/>
            </a:pPr>
            <a:r>
              <a:rPr lang="en-US" b="1" dirty="0">
                <a:latin typeface="Bradley Hand ITC" panose="03070402050302030203" pitchFamily="66" charset="0"/>
              </a:rPr>
              <a:t>Who were the parties involved in the “tripartite struggle”? </a:t>
            </a:r>
          </a:p>
          <a:p>
            <a:pPr marL="342900" indent="-342900">
              <a:buFont typeface="+mj-lt"/>
              <a:buAutoNum type="arabicPeriod"/>
            </a:pPr>
            <a:endParaRPr lang="en-US" b="1" dirty="0">
              <a:latin typeface="Bradley Hand ITC" panose="03070402050302030203" pitchFamily="66" charset="0"/>
            </a:endParaRPr>
          </a:p>
          <a:p>
            <a:pPr marL="342900" indent="-342900">
              <a:buFont typeface="+mj-lt"/>
              <a:buAutoNum type="arabicPeriod"/>
            </a:pPr>
            <a:r>
              <a:rPr lang="en-US" b="1" dirty="0">
                <a:latin typeface="Bradley Hand ITC" panose="03070402050302030203" pitchFamily="66" charset="0"/>
              </a:rPr>
              <a:t>What were the qualifications necessary to become a member of a committee of the </a:t>
            </a:r>
            <a:r>
              <a:rPr lang="en-US" b="1" dirty="0" err="1">
                <a:latin typeface="Bradley Hand ITC" panose="03070402050302030203" pitchFamily="66" charset="0"/>
              </a:rPr>
              <a:t>sabha</a:t>
            </a:r>
            <a:r>
              <a:rPr lang="en-US" b="1" dirty="0">
                <a:latin typeface="Bradley Hand ITC" panose="03070402050302030203" pitchFamily="66" charset="0"/>
              </a:rPr>
              <a:t> in the Chola empire?</a:t>
            </a:r>
          </a:p>
          <a:p>
            <a:pPr marL="342900" indent="-342900">
              <a:buFont typeface="+mj-lt"/>
              <a:buAutoNum type="arabicPeriod"/>
            </a:pPr>
            <a:endParaRPr lang="en-US" b="1" dirty="0">
              <a:latin typeface="Bradley Hand ITC" panose="03070402050302030203" pitchFamily="66" charset="0"/>
            </a:endParaRPr>
          </a:p>
          <a:p>
            <a:pPr marL="342900" indent="-342900">
              <a:buFont typeface="+mj-lt"/>
              <a:buAutoNum type="arabicPeriod"/>
            </a:pPr>
            <a:r>
              <a:rPr lang="en-US" b="1" dirty="0">
                <a:latin typeface="Bradley Hand ITC" panose="03070402050302030203" pitchFamily="66" charset="0"/>
              </a:rPr>
              <a:t>What were the two major cities under the control of the </a:t>
            </a:r>
            <a:r>
              <a:rPr lang="en-US" b="1" dirty="0" err="1">
                <a:latin typeface="Bradley Hand ITC" panose="03070402050302030203" pitchFamily="66" charset="0"/>
              </a:rPr>
              <a:t>Chahamanas</a:t>
            </a:r>
            <a:r>
              <a:rPr lang="en-US" b="1" dirty="0">
                <a:latin typeface="Bradley Hand ITC" panose="03070402050302030203" pitchFamily="66" charset="0"/>
              </a:rPr>
              <a:t>?</a:t>
            </a:r>
          </a:p>
          <a:p>
            <a:pPr marL="342900" indent="-342900">
              <a:buFont typeface="+mj-lt"/>
              <a:buAutoNum type="arabicPeriod"/>
            </a:pPr>
            <a:endParaRPr lang="en-US" b="1" dirty="0">
              <a:latin typeface="Bradley Hand ITC" panose="03070402050302030203" pitchFamily="66" charset="0"/>
            </a:endParaRPr>
          </a:p>
          <a:p>
            <a:pPr marL="342900" indent="-342900">
              <a:buFont typeface="+mj-lt"/>
              <a:buAutoNum type="arabicPeriod"/>
            </a:pPr>
            <a:r>
              <a:rPr lang="en-US" b="1" dirty="0">
                <a:latin typeface="Bradley Hand ITC" panose="03070402050302030203" pitchFamily="66" charset="0"/>
              </a:rPr>
              <a:t>How did the </a:t>
            </a:r>
            <a:r>
              <a:rPr lang="en-US" b="1" dirty="0" err="1">
                <a:latin typeface="Bradley Hand ITC" panose="03070402050302030203" pitchFamily="66" charset="0"/>
              </a:rPr>
              <a:t>Rashtrakutas</a:t>
            </a:r>
            <a:r>
              <a:rPr lang="en-US" b="1" dirty="0">
                <a:latin typeface="Bradley Hand ITC" panose="03070402050302030203" pitchFamily="66" charset="0"/>
              </a:rPr>
              <a:t> become powerful? </a:t>
            </a:r>
          </a:p>
          <a:p>
            <a:pPr marL="342900" indent="-342900">
              <a:buFont typeface="+mj-lt"/>
              <a:buAutoNum type="arabicPeriod"/>
            </a:pPr>
            <a:endParaRPr lang="en-US" b="1" dirty="0">
              <a:latin typeface="Bradley Hand ITC" panose="03070402050302030203" pitchFamily="66" charset="0"/>
            </a:endParaRPr>
          </a:p>
          <a:p>
            <a:pPr marL="342900" indent="-342900">
              <a:buFont typeface="+mj-lt"/>
              <a:buAutoNum type="arabicPeriod"/>
            </a:pPr>
            <a:r>
              <a:rPr lang="en-US" b="1" dirty="0">
                <a:latin typeface="Bradley Hand ITC" panose="03070402050302030203" pitchFamily="66" charset="0"/>
              </a:rPr>
              <a:t>What did the new dynasties do to gain acceptance?</a:t>
            </a:r>
          </a:p>
        </p:txBody>
      </p:sp>
    </p:spTree>
    <p:extLst>
      <p:ext uri="{BB962C8B-B14F-4D97-AF65-F5344CB8AC3E}">
        <p14:creationId xmlns:p14="http://schemas.microsoft.com/office/powerpoint/2010/main" val="800148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754</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Bradley Hand ITC</vt:lpstr>
      <vt:lpstr>Calibri</vt:lpstr>
      <vt:lpstr>Calibri Light</vt:lpstr>
      <vt:lpstr>Courier New</vt:lpstr>
      <vt:lpstr>Office Theme</vt:lpstr>
      <vt:lpstr>New Kings and Kingdom</vt:lpstr>
      <vt:lpstr>PowerPoint Presentation</vt:lpstr>
      <vt:lpstr>Learning Objectives</vt:lpstr>
      <vt:lpstr>Engage</vt:lpstr>
      <vt:lpstr>Explore</vt:lpstr>
      <vt:lpstr>Explain</vt:lpstr>
      <vt:lpstr>PowerPoint Presentation</vt:lpstr>
      <vt:lpstr>Evaluate</vt:lpstr>
      <vt:lpstr>Elaborate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Kings and Kingdom</dc:title>
  <dc:creator>bharat bisht</dc:creator>
  <cp:lastModifiedBy>bharat bisht</cp:lastModifiedBy>
  <cp:revision>1</cp:revision>
  <dcterms:created xsi:type="dcterms:W3CDTF">2024-03-27T08:44:17Z</dcterms:created>
  <dcterms:modified xsi:type="dcterms:W3CDTF">2024-03-27T11:21:06Z</dcterms:modified>
</cp:coreProperties>
</file>